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311" r:id="rId5"/>
    <p:sldId id="337" r:id="rId6"/>
    <p:sldId id="261" r:id="rId7"/>
    <p:sldId id="332" r:id="rId8"/>
    <p:sldId id="331" r:id="rId9"/>
    <p:sldId id="265" r:id="rId10"/>
    <p:sldId id="314" r:id="rId11"/>
    <p:sldId id="270" r:id="rId12"/>
    <p:sldId id="313" r:id="rId13"/>
    <p:sldId id="338" r:id="rId14"/>
    <p:sldId id="339" r:id="rId15"/>
    <p:sldId id="340" r:id="rId16"/>
    <p:sldId id="341" r:id="rId17"/>
    <p:sldId id="275" r:id="rId18"/>
    <p:sldId id="276" r:id="rId19"/>
    <p:sldId id="315" r:id="rId20"/>
    <p:sldId id="273" r:id="rId21"/>
    <p:sldId id="274" r:id="rId22"/>
    <p:sldId id="316" r:id="rId23"/>
    <p:sldId id="317" r:id="rId24"/>
    <p:sldId id="318" r:id="rId25"/>
    <p:sldId id="319" r:id="rId26"/>
    <p:sldId id="320" r:id="rId27"/>
    <p:sldId id="321" r:id="rId28"/>
    <p:sldId id="282" r:id="rId29"/>
    <p:sldId id="283" r:id="rId30"/>
    <p:sldId id="284" r:id="rId31"/>
    <p:sldId id="333" r:id="rId32"/>
    <p:sldId id="334" r:id="rId33"/>
    <p:sldId id="286" r:id="rId34"/>
    <p:sldId id="335" r:id="rId35"/>
    <p:sldId id="328" r:id="rId36"/>
    <p:sldId id="329" r:id="rId37"/>
    <p:sldId id="330" r:id="rId38"/>
    <p:sldId id="322" r:id="rId39"/>
    <p:sldId id="324" r:id="rId40"/>
    <p:sldId id="325" r:id="rId41"/>
    <p:sldId id="326" r:id="rId42"/>
    <p:sldId id="327" r:id="rId43"/>
    <p:sldId id="299" r:id="rId44"/>
    <p:sldId id="336" r:id="rId45"/>
    <p:sldId id="306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8F9"/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7.png"/><Relationship Id="rId21" Type="http://schemas.openxmlformats.org/officeDocument/2006/relationships/image" Target="../media/image23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4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24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23" Type="http://schemas.openxmlformats.org/officeDocument/2006/relationships/image" Target="../media/image25.png"/><Relationship Id="rId10" Type="http://schemas.openxmlformats.org/officeDocument/2006/relationships/image" Target="../media/image8.png"/><Relationship Id="rId19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41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6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4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4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1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5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8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6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41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9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70.png"/><Relationship Id="rId10" Type="http://schemas.openxmlformats.org/officeDocument/2006/relationships/image" Target="../media/image9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3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6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4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5.png"/><Relationship Id="rId31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8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41.png"/><Relationship Id="rId10" Type="http://schemas.openxmlformats.org/officeDocument/2006/relationships/image" Target="../media/image9.png"/><Relationship Id="rId19" Type="http://schemas.openxmlformats.org/officeDocument/2006/relationships/image" Target="../media/image7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8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.png"/><Relationship Id="rId18" Type="http://schemas.openxmlformats.org/officeDocument/2006/relationships/image" Target="../media/image17.png"/><Relationship Id="rId3" Type="http://schemas.openxmlformats.org/officeDocument/2006/relationships/image" Target="../media/image7.png"/><Relationship Id="rId21" Type="http://schemas.openxmlformats.org/officeDocument/2006/relationships/image" Target="../media/image41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6.png"/><Relationship Id="rId2" Type="http://schemas.openxmlformats.org/officeDocument/2006/relationships/image" Target="../media/image14.png"/><Relationship Id="rId16" Type="http://schemas.openxmlformats.org/officeDocument/2006/relationships/image" Target="../media/image15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5" Type="http://schemas.openxmlformats.org/officeDocument/2006/relationships/image" Target="../media/image13.png"/><Relationship Id="rId10" Type="http://schemas.openxmlformats.org/officeDocument/2006/relationships/image" Target="../media/image4.png"/><Relationship Id="rId19" Type="http://schemas.openxmlformats.org/officeDocument/2006/relationships/image" Target="../media/image84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7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9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4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8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2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1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1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7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1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8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14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13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2.png"/><Relationship Id="rId21" Type="http://schemas.openxmlformats.org/officeDocument/2006/relationships/image" Target="../media/image12.png"/><Relationship Id="rId7" Type="http://schemas.openxmlformats.org/officeDocument/2006/relationships/image" Target="../media/image26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4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image" Target="../media/image29.png"/><Relationship Id="rId19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3331612" y="1800627"/>
            <a:ext cx="80358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Wafer Data</a:t>
            </a:r>
            <a:endParaRPr lang="en-US" sz="10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92239" y="3237698"/>
            <a:ext cx="54247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latin typeface="Cafe24 Ssurround" pitchFamily="34" charset="0"/>
                <a:cs typeface="Cafe24 Ssurround" pitchFamily="34" charset="0"/>
              </a:rPr>
              <a:t>Analyze</a:t>
            </a:r>
            <a:endParaRPr lang="en-US" sz="100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690974" y="5648301"/>
            <a:ext cx="59251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6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069959" y="5650277"/>
            <a:ext cx="7762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6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1025"/>
          <p:cNvGrpSpPr/>
          <p:nvPr/>
        </p:nvGrpSpPr>
        <p:grpSpPr>
          <a:xfrm>
            <a:off x="8846519" y="1576190"/>
            <a:ext cx="1454365" cy="1306235"/>
            <a:chOff x="8378130" y="-799341"/>
            <a:chExt cx="2181548" cy="1959353"/>
          </a:xfrm>
        </p:grpSpPr>
        <p:grpSp>
          <p:nvGrpSpPr>
            <p:cNvPr id="97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102" name="Object 7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99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100" name="Object 7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553657" y="220322"/>
            <a:ext cx="5089212" cy="64323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 Dataset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                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811457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  x  6 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: 웨이퍼 맵 이미지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diesize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: 웨이퍼 크기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lotName : 웨이퍼의 묶음 이름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waferIndex : 웨이퍼 목록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trianTestLabel : 머신러닝 데이터 구별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failureType : 불량품 타입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특징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양품이 존재하지 않는 데이터 셋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불균형한 데이터 셋 (FailureType간 데이터 수 차이 존재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사용/미사용 Column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미사용 : waferIndex, lotName,  trianTestLabel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사용 : waferMap, diesize, failureType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 이유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컬럼을 활용, 시각화 후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failureType분석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diesize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를 이용, 사이즈별 failureTyoe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분석과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상관관계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36415" y="1604155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89" name="그룹 1028"/>
          <p:cNvGrpSpPr/>
          <p:nvPr/>
        </p:nvGrpSpPr>
        <p:grpSpPr>
          <a:xfrm>
            <a:off x="5066305" y="5701228"/>
            <a:ext cx="562876" cy="594737"/>
            <a:chOff x="1363550" y="9835279"/>
            <a:chExt cx="844314" cy="892105"/>
          </a:xfrm>
        </p:grpSpPr>
        <p:pic>
          <p:nvPicPr>
            <p:cNvPr id="90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92" name="그룹 1028"/>
          <p:cNvGrpSpPr/>
          <p:nvPr/>
        </p:nvGrpSpPr>
        <p:grpSpPr>
          <a:xfrm>
            <a:off x="10100863" y="402677"/>
            <a:ext cx="562876" cy="594737"/>
            <a:chOff x="1363550" y="9835279"/>
            <a:chExt cx="844314" cy="892105"/>
          </a:xfrm>
        </p:grpSpPr>
        <p:pic>
          <p:nvPicPr>
            <p:cNvPr id="93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pic>
        <p:nvPicPr>
          <p:cNvPr id="95" name="Object 7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81945" y="1861907"/>
            <a:ext cx="270041" cy="2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256" y="5549555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746578" y="3253414"/>
            <a:ext cx="831366" cy="370552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40000" y="2340000"/>
            <a:ext cx="2160000" cy="2160000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31913" y="2774899"/>
            <a:ext cx="1980000" cy="72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 SECOM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Dataset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800790" y="3593927"/>
            <a:ext cx="162587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rows×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x 592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3600000" y="2340000"/>
            <a:ext cx="2143792" cy="2154387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3665513" y="2659284"/>
            <a:ext cx="1980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결측치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결측치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과한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열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제거)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947588" y="3548180"/>
            <a:ext cx="161654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660000" y="2340000"/>
            <a:ext cx="2143792" cy="2154387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6685055" y="2657852"/>
            <a:ext cx="216000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이상치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(평균값, 상/하한값 대체)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008386" y="3608460"/>
            <a:ext cx="16665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9720000" y="2340000"/>
            <a:ext cx="2143792" cy="2154387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9841685" y="2635411"/>
            <a:ext cx="192597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최종 데이터 셋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(UCI SECOM_Final)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069103" y="3628402"/>
            <a:ext cx="164403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5" name="그룹 1065"/>
          <p:cNvGrpSpPr/>
          <p:nvPr/>
        </p:nvGrpSpPr>
        <p:grpSpPr>
          <a:xfrm>
            <a:off x="5786213" y="3253414"/>
            <a:ext cx="831366" cy="370552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8859581" y="3226980"/>
            <a:ext cx="831366" cy="370552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528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Pass/Fail Column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 분석을 통한 반도체 불량률 확인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 = 93.4%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fail= 6.6%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이를 통해서 양품과 불량품 간의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차이로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인한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불균형이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존재함을 알 수 있음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17914" y="1752878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79" y="6284607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1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5733977" y="1604728"/>
            <a:ext cx="4814393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Correlation을 통해 센서와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여부 간 상관성 분석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585420" y="2795311"/>
            <a:ext cx="500873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/>
            </a:r>
            <a:b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상관 계수에 절댓값을 계산하여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히트맵으로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시각화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2" y="1664515"/>
            <a:ext cx="4733432" cy="4245005"/>
          </a:xfrm>
          <a:prstGeom prst="rect">
            <a:avLst/>
          </a:prstGeom>
        </p:spPr>
      </p:pic>
      <p:sp>
        <p:nvSpPr>
          <p:cNvPr id="93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29" y="6328712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5" y="1763343"/>
            <a:ext cx="6585229" cy="4084663"/>
          </a:xfrm>
          <a:prstGeom prst="rect">
            <a:avLst/>
          </a:prstGeom>
        </p:spPr>
      </p:pic>
      <p:sp>
        <p:nvSpPr>
          <p:cNvPr id="93" name="Object 158"/>
          <p:cNvSpPr txBox="1"/>
          <p:nvPr/>
        </p:nvSpPr>
        <p:spPr>
          <a:xfrm>
            <a:off x="7057678" y="1796300"/>
            <a:ext cx="500873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151, 157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등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Correlation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통해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공정불량에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영향을 끼치는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Sensor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파악함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038319" y="2211996"/>
            <a:ext cx="402952" cy="259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895950" y="2201486"/>
            <a:ext cx="402952" cy="259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7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29" y="6328712"/>
            <a:ext cx="1735452" cy="525509"/>
          </a:xfrm>
          <a:prstGeom prst="rect">
            <a:avLst/>
          </a:prstGeom>
        </p:spPr>
      </p:pic>
      <p:sp>
        <p:nvSpPr>
          <p:cNvPr id="99" name="Object 158"/>
          <p:cNvSpPr txBox="1"/>
          <p:nvPr/>
        </p:nvSpPr>
        <p:spPr>
          <a:xfrm>
            <a:off x="6942014" y="3522339"/>
            <a:ext cx="538183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Abs</a:t>
            </a:r>
            <a:r>
              <a:rPr kumimoji="0" lang="en-US" altLang="ko-KR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수치가 높을수록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센서가 불량률 판정을 하는데 영향을 크게 미침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5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670267" y="129124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56147" y="1674389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5855461" y="4241112"/>
            <a:ext cx="659242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관계 파악 다중 산점도그래프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777584" y="5086096"/>
            <a:ext cx="6062851" cy="9028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87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번 센서는 불량도 영향에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많은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영향을 끼치는 것을 알 수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있음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+mn-c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오른쪽 화살표 1"/>
          <p:cNvSpPr/>
          <p:nvPr/>
        </p:nvSpPr>
        <p:spPr>
          <a:xfrm>
            <a:off x="5619109" y="2944310"/>
            <a:ext cx="1645265" cy="875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6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529" y="6328712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332208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588464" y="5473907"/>
            <a:ext cx="131743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525980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525980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8" y="5000206"/>
            <a:ext cx="553467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784150" y="796535"/>
            <a:ext cx="5003309" cy="270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SCiKit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- learn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파이썬에서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분석을 할 때 유용하게 사용할 수 있는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라이브러리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여러가지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모듈로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altLang="ko-K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Regression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391517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1849687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5793433" y="3622289"/>
            <a:ext cx="514313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Extreme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과적합방지를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위한 기법이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지도 학습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잔차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실제값과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예측값의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차이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이용하여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이전 모델의 약점을 보완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9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325215"/>
            <a:ext cx="37294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4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201785" y="3725325"/>
            <a:ext cx="363674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43152" y="3314706"/>
            <a:ext cx="366760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4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211306" y="3725901"/>
            <a:ext cx="363484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6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64171" y="4855734"/>
            <a:ext cx="37294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4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64171" y="5318419"/>
            <a:ext cx="22071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6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98352" y="4897774"/>
            <a:ext cx="366760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4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227595" y="5318419"/>
            <a:ext cx="20953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6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367568" y="1796663"/>
            <a:ext cx="6302318" cy="3796772"/>
            <a:chOff x="866659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6659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6938122" y="2812848"/>
            <a:ext cx="509102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498710" cy="3570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분리</a:t>
            </a:r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Train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set :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예측모델을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훈련시키기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위한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 (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예시 :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문제집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</a:p>
          <a:p>
            <a:pPr marL="285750" indent="-285750" defTabSz="609630" latinLnBrk="0">
              <a:buFontTx/>
              <a:buChar char="-"/>
            </a:pPr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Test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set : 예측모델이 정확하게 예측하는지 </a:t>
            </a:r>
          </a:p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비교하기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위한 데이터</a:t>
            </a:r>
          </a:p>
          <a:p>
            <a:pPr defTabSz="609630" latinLnBrk="0"/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(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예시 : 답지)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2" name="그룹 1009"/>
            <p:cNvGrpSpPr/>
            <p:nvPr/>
          </p:nvGrpSpPr>
          <p:grpSpPr>
            <a:xfrm>
              <a:off x="10833870" y="5361828"/>
              <a:ext cx="902763" cy="95876"/>
              <a:chOff x="10833871" y="5361828"/>
              <a:chExt cx="902763" cy="95876"/>
            </a:xfrm>
          </p:grpSpPr>
          <p:pic>
            <p:nvPicPr>
              <p:cNvPr id="174" name="Object 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33871" y="5361828"/>
                <a:ext cx="902763" cy="95876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1" y="1692739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5523" y="5506132"/>
            <a:ext cx="16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61738" y="1284845"/>
            <a:ext cx="5271904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모델의 성능을 평가할 때 사용되는 지표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예측값이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실제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관측값을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얼마나 정확히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         했는지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보여주는 행렬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TP(True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TN(True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FP(False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FN(False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87" name="그룹 1001"/>
          <p:cNvGrpSpPr/>
          <p:nvPr/>
        </p:nvGrpSpPr>
        <p:grpSpPr>
          <a:xfrm>
            <a:off x="6320902" y="5738303"/>
            <a:ext cx="492415" cy="460499"/>
            <a:chOff x="13883810" y="10156076"/>
            <a:chExt cx="738622" cy="690748"/>
          </a:xfrm>
        </p:grpSpPr>
        <p:pic>
          <p:nvPicPr>
            <p:cNvPr id="8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90" name="그룹 1028"/>
          <p:cNvGrpSpPr/>
          <p:nvPr/>
        </p:nvGrpSpPr>
        <p:grpSpPr>
          <a:xfrm>
            <a:off x="4414338" y="4997894"/>
            <a:ext cx="562876" cy="594737"/>
            <a:chOff x="1363550" y="9835279"/>
            <a:chExt cx="844314" cy="892105"/>
          </a:xfrm>
        </p:grpSpPr>
        <p:pic>
          <p:nvPicPr>
            <p:cNvPr id="92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8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984679" y="1567476"/>
            <a:ext cx="3477843" cy="3303951"/>
            <a:chOff x="11977009" y="2288161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77009" y="2288161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300976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14549" y="1530602"/>
            <a:ext cx="3118715" cy="2886986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711626" y="4359372"/>
            <a:ext cx="341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Logical Regression – Confusion Matrix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[Under-Sampled</a:t>
            </a: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]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304" y="4936202"/>
            <a:ext cx="52039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7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3799" y="5510412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66.6%,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75.0%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 </a:t>
            </a:r>
            <a:r>
              <a:rPr lang="en-US" altLang="ko-KR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87.0% 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206849"/>
            <a:ext cx="2230346" cy="6511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" y="1452831"/>
            <a:ext cx="10132155" cy="39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6731" y="1592371"/>
            <a:ext cx="11115852" cy="3181542"/>
            <a:chOff x="175497" y="2276539"/>
            <a:chExt cx="16673778" cy="4772313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1880285" y="2359826"/>
              <a:ext cx="4968990" cy="4547983"/>
              <a:chOff x="11880285" y="2359826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880285" y="2359826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75497" y="2276539"/>
              <a:ext cx="4968990" cy="4659132"/>
              <a:chOff x="175497" y="2276539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5497" y="2276539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6115041" y="2383742"/>
              <a:ext cx="4968990" cy="4665110"/>
              <a:chOff x="6115041" y="2383742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115041" y="2383742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02304" y="4925692"/>
            <a:ext cx="52039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06403" y="1514311"/>
            <a:ext cx="9957335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3" name="Object 156"/>
          <p:cNvSpPr txBox="1"/>
          <p:nvPr/>
        </p:nvSpPr>
        <p:spPr>
          <a:xfrm>
            <a:off x="706403" y="5317447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85.7%,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77.7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685378" y="331594"/>
            <a:ext cx="4756850" cy="6240798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38783" y="2150347"/>
            <a:ext cx="5395077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가지 샘플링에서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정확도가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높았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던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각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센서들이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판정에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미치는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중요성에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 높은 센서들의 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및 관리를 통한 공정 효율 상승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862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1605994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1594576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485000" y="4818546"/>
            <a:ext cx="102008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failureType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Column 분석 및 </a:t>
            </a:r>
            <a:r>
              <a:rPr lang="en-US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시각화를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통해서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패턴에는 총 9가지의 </a:t>
            </a:r>
            <a:r>
              <a:rPr lang="en-US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불량이</a:t>
            </a: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lang="en-US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- 85.2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1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6" y="1580864"/>
            <a:ext cx="6364529" cy="3320839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22396" y="5302053"/>
            <a:ext cx="756435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defTabSz="609630" latinLnBrk="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패턴을 판별할 수 없고,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차지하는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패턴의 분석을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90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웨이퍼크기는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0부터 20000까지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2000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이상의 데이터의 수가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적어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500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초과 2000미만으로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정하여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하였음</a:t>
            </a:r>
            <a:endParaRPr lang="en-US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600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미만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많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Outlier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범위라고 생각되는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부분 제외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(range 2000~ 20000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많이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30p, 31p,33p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608070" y="2041527"/>
            <a:ext cx="5163060" cy="2923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 웨이퍼 크기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연관성을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비율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</a:t>
            </a:r>
            <a:endParaRPr lang="en-US" noProof="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불량이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존재함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881978" y="2702269"/>
            <a:ext cx="560354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·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커질수록불량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</a:t>
            </a:r>
            <a:endParaRPr lang="en-US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나타남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483743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73879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136977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2741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64466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23314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64466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99" name="Object 168"/>
          <p:cNvSpPr txBox="1"/>
          <p:nvPr/>
        </p:nvSpPr>
        <p:spPr>
          <a:xfrm>
            <a:off x="7264375" y="1103400"/>
            <a:ext cx="4742478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기준으로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algn="just" defTabSz="609630" latinLnBrk="0"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보다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것의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많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noProof="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</a:t>
            </a:r>
            <a:r>
              <a:rPr kumimoji="0" lang="en-US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endParaRPr lang="en-US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대부분을 차지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1을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Training/test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비율이 다름을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있음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2를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edge-ring과 center 불량유형이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많았지만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lang="en-US" noProof="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세번째,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네번째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순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으로 나타남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그룹 1025"/>
          <p:cNvGrpSpPr/>
          <p:nvPr/>
        </p:nvGrpSpPr>
        <p:grpSpPr>
          <a:xfrm>
            <a:off x="10691873" y="5364560"/>
            <a:ext cx="1454365" cy="1306235"/>
            <a:chOff x="8378130" y="-799341"/>
            <a:chExt cx="2181548" cy="1959353"/>
          </a:xfrm>
        </p:grpSpPr>
        <p:grpSp>
          <p:nvGrpSpPr>
            <p:cNvPr id="100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104" name="Object 7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103" name="Object 7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4" name="그룹 1020"/>
          <p:cNvGrpSpPr/>
          <p:nvPr/>
        </p:nvGrpSpPr>
        <p:grpSpPr>
          <a:xfrm>
            <a:off x="248387" y="428129"/>
            <a:ext cx="621197" cy="802483"/>
            <a:chOff x="3814874" y="-513777"/>
            <a:chExt cx="931796" cy="1203724"/>
          </a:xfrm>
        </p:grpSpPr>
        <p:grpSp>
          <p:nvGrpSpPr>
            <p:cNvPr id="117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132" name="Object 5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20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129" name="Object 5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126" name="Object 6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4" y="2208822"/>
            <a:ext cx="5436061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유형에 따른  wafer 개수 를 구하여 불량률과 어느 불량 유형이 가장 많이 나오는지에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총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172950 중 None 패턴이 147431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           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85.24%,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제외한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불량품은 15.76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나타남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 중에는 ‘Edge-Ring’ 이 9680으로 가장 높고 ‘Near-Full’ 이 149로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낮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algn="just" defTabSz="609630" latinLnBrk="0"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그러므로</a:t>
            </a:r>
            <a:r>
              <a:rPr lang="en-US" altLang="ko-KR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 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패턴을 제외한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많은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임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62537" y="1542395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80904" y="1514839"/>
            <a:ext cx="48226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유형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afer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5" name="그룹 1001"/>
          <p:cNvGrpSpPr/>
          <p:nvPr/>
        </p:nvGrpSpPr>
        <p:grpSpPr>
          <a:xfrm>
            <a:off x="6771960" y="5655440"/>
            <a:ext cx="492415" cy="460499"/>
            <a:chOff x="13883810" y="10156076"/>
            <a:chExt cx="738622" cy="690748"/>
          </a:xfrm>
        </p:grpSpPr>
        <p:pic>
          <p:nvPicPr>
            <p:cNvPr id="97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5" name="그룹 1020"/>
          <p:cNvGrpSpPr/>
          <p:nvPr/>
        </p:nvGrpSpPr>
        <p:grpSpPr>
          <a:xfrm>
            <a:off x="5069763" y="6072507"/>
            <a:ext cx="621197" cy="802483"/>
            <a:chOff x="3814874" y="-513777"/>
            <a:chExt cx="931796" cy="1203724"/>
          </a:xfrm>
        </p:grpSpPr>
        <p:grpSp>
          <p:nvGrpSpPr>
            <p:cNvPr id="106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111" name="Object 5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7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110" name="Object 5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8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109" name="Object 6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67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946012" y="1513239"/>
            <a:ext cx="5465649" cy="44935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Edge-Loc’는 다른  불량 유형에 비하여 차이가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편</a:t>
            </a:r>
          </a:p>
          <a:p>
            <a:pPr lvl="0" defTabSz="609630" latinLnBrk="0"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1376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7.5%로 높은 수치를 나타냈고 1109가 6.9%로 1376과 0.6%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존재함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Edge-Ring’는 1075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2126, 3036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3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개의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하게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21.1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2126이 15.7%, 3036이 14.7%로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Random’은 1349가 14.3%로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밑인 1638, 533, 1080은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수치를</a:t>
            </a:r>
            <a:r>
              <a:rPr lang="en-US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나타냄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Near-Full’은 741로 두번째로 큰 516보다 4.7%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765648"/>
            <a:ext cx="40865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유형별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크기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47654" y="6102667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5" y="773340"/>
            <a:ext cx="3555196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89845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696397" y="1447804"/>
            <a:ext cx="5548109" cy="50576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Center’는 515가 51.0%로  압도적으로  높은 수치를 나타내고 뒤를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이어 904(5.7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%), 1226(4.0%)로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나타남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Donut’는 1334가 42.2%로 압도적으로 높은 수치를 나타냈고 뒤를 이어 845(7.9%), 1080(5.9 %)로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Loc’은 533이 8.3%로 두번째로 많이 나온 776(6.7%)와 약 1.6%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가남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Scratch’ 는 가장 작은 차이가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나는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두번째가 약 0.3%차이가 나고 5번째와도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2.3%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정도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ko-KR" alt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가남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47804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1742803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06348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6004865" y="822569"/>
            <a:ext cx="408842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유형별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크기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이미지화 전처리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None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패턴을 제외한 항목만 분리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서로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다른 다이 크기를 가진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웨이퍼의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화를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위해서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새로운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‘waferMapDim’컬럼 생성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 및 탐색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83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36112" y="1567459"/>
            <a:ext cx="4694238" cy="4719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이미지화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웨이퍼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이미지화</a:t>
            </a:r>
            <a:r>
              <a:rPr lang="en-US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                       </a:t>
            </a:r>
            <a:r>
              <a:rPr 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대표적인 이미지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시각화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waferMap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Column에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와 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이미지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화</a:t>
            </a: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기존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반도체 생산 공정의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데이터를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공정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기대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가능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cs typeface="Cafe24 Ssurround" pitchFamily="34" charset="0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</a:t>
            </a:r>
            <a:r>
              <a:rPr kumimoji="0" lang="en-US" sz="3200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시각화</a:t>
            </a: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5396074" y="1545996"/>
            <a:ext cx="6648084" cy="3348973"/>
            <a:chOff x="1612900" y="3080783"/>
            <a:chExt cx="12640221" cy="6367512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54208" y="4103512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34376" y="4510624"/>
            <a:ext cx="550492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defTabSz="609630" latinLnBrk="0">
              <a:buFontTx/>
              <a:buChar char="-"/>
              <a:defRPr/>
            </a:pP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결과 기반 </a:t>
            </a:r>
            <a:r>
              <a:rPr lang="ko-KR" altLang="en-US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센서값과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불량품 관계 파악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lang="en-US" altLang="ko-KR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상승</a:t>
            </a:r>
            <a:endParaRPr lang="en-US" altLang="ko-KR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lang="ko-KR" altLang="en-US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모델로 예측모델을 생성 </a:t>
            </a:r>
            <a:endParaRPr lang="en-US" altLang="ko-KR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82052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</a:t>
            </a: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주제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034874" y="2792829"/>
            <a:ext cx="476282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주요 부품인 반도체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 생산 공정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46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4902733" y="906106"/>
            <a:ext cx="5139916" cy="5203031"/>
            <a:chOff x="7572238" y="1660857"/>
            <a:chExt cx="7709874" cy="7804546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75971" y="2848837"/>
            <a:ext cx="4336444" cy="1468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8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8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무작위로 </a:t>
            </a: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100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이미지 추출 후 시각화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7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511455" y="1645359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267636" y="2125897"/>
            <a:ext cx="3050130" cy="315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8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8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</a:t>
            </a:r>
            <a:r>
              <a:rPr lang="en-US" altLang="ko-KR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1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906155" y="1507545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414776" y="2115387"/>
            <a:ext cx="3050130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8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8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8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</a:t>
            </a:r>
            <a:endParaRPr lang="en-US" altLang="ko-KR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4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사이트맵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4910164" y="2992977"/>
            <a:ext cx="13290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1150491" y="4148713"/>
            <a:ext cx="1960458" cy="1653212"/>
            <a:chOff x="0" y="0"/>
            <a:chExt cx="18285714" cy="9828571"/>
          </a:xfrm>
        </p:grpSpPr>
        <p:pic>
          <p:nvPicPr>
            <p:cNvPr id="108" name="Object 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9828571"/>
            </a:xfrm>
            <a:prstGeom prst="rect">
              <a:avLst/>
            </a:prstGeom>
          </p:spPr>
        </p:pic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0630" y="4146963"/>
            <a:ext cx="1960458" cy="165066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1397" y="4172212"/>
            <a:ext cx="1990166" cy="165598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9324" y="4172212"/>
            <a:ext cx="1990167" cy="1655986"/>
          </a:xfrm>
          <a:prstGeom prst="rect">
            <a:avLst/>
          </a:prstGeom>
        </p:spPr>
      </p:pic>
      <p:sp>
        <p:nvSpPr>
          <p:cNvPr id="113" name="Object 159"/>
          <p:cNvSpPr txBox="1"/>
          <p:nvPr/>
        </p:nvSpPr>
        <p:spPr>
          <a:xfrm>
            <a:off x="1289121" y="5958286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4" name="Object 159"/>
          <p:cNvSpPr txBox="1"/>
          <p:nvPr/>
        </p:nvSpPr>
        <p:spPr>
          <a:xfrm>
            <a:off x="3573292" y="5919237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UCI SECOM</a:t>
            </a:r>
            <a:r>
              <a:rPr kumimoji="0" lang="en-US" altLang="ko-KR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5" name="Object 159"/>
          <p:cNvSpPr txBox="1"/>
          <p:nvPr/>
        </p:nvSpPr>
        <p:spPr>
          <a:xfrm>
            <a:off x="5883020" y="5912740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6" name="Object 159"/>
          <p:cNvSpPr txBox="1"/>
          <p:nvPr/>
        </p:nvSpPr>
        <p:spPr>
          <a:xfrm>
            <a:off x="8257741" y="5998701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09692" y="3691600"/>
            <a:ext cx="6970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60020" y="336230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126162" y="367896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12162" y="369159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685462" y="3697034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071157" y="3678561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69903" y="1273699"/>
            <a:ext cx="1980233" cy="1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1099327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066296" y="1367019"/>
            <a:ext cx="6922949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생산시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기계는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센서를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사용하여</a:t>
            </a:r>
            <a:endParaRPr lang="en-US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과정의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센서값을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측정함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lang="en-US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내의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TFT,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즉 웨이퍼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발생하는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불량은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패널의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색상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밝기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선명도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및 수율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</a:t>
            </a:r>
            <a:r>
              <a:rPr lang="en-US" altLang="ko-KR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영향을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줄 수 있</a:t>
            </a:r>
            <a:r>
              <a:rPr lang="ko-KR" alt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으며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또한 센서에 의해 데이터로 수집됨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algn="just" defTabSz="609630" latinLnBrk="0"/>
            <a:endParaRPr lang="en-US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 방법으로 측정되고 수집된 값은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패널의 전기, 광학 및 </a:t>
            </a:r>
            <a:endParaRPr lang="en-US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기계적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특성을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측정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하며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센서에서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수집된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데이터는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불량품을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감지하기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위해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분석된 공정 내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와 </a:t>
            </a:r>
            <a:r>
              <a:rPr lang="ko-KR" alt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불량종류를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통해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ko-KR" alt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원인과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결과의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관계를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파악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함으로서 정보를 얻음</a:t>
            </a:r>
            <a:endParaRPr lang="en-US" altLang="ko-KR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endParaRPr lang="en-US" altLang="ko-KR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정보는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및 환경을 개선하기 위한 조치를 취하는 데 사용할 수 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있으므로</a:t>
            </a:r>
            <a:r>
              <a:rPr lang="en-US" altLang="ko-KR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제조업체는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불량을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사전에</a:t>
            </a:r>
            <a:r>
              <a:rPr 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감지하고 수율을 저하시키는 </a:t>
            </a:r>
            <a:r>
              <a:rPr lang="en-US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문제를</a:t>
            </a:r>
            <a:r>
              <a:rPr lang="en-US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해결</a:t>
            </a:r>
            <a:r>
              <a:rPr lang="ko-KR" altLang="en-US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가능함</a:t>
            </a:r>
            <a:endParaRPr lang="en-US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6"/>
          <p:cNvSpPr txBox="1"/>
          <p:nvPr/>
        </p:nvSpPr>
        <p:spPr>
          <a:xfrm>
            <a:off x="625728" y="1000920"/>
            <a:ext cx="6559569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디스플레이 불량 요인 분석이라는 다소 생소한 주제에 대한 이해와 문제 정의가 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모든 팀원들이 디스플레이 제조 과정에 대해 배웠으며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요인 증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즉 반도체 웨이퍼 관련으로 분석 대상을 정함으로써 문제 정의와 목표설정의 중요성을 이해함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제조</a:t>
            </a:r>
            <a:r>
              <a:rPr lang="ko-KR" altLang="en-US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업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특성상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관련데이터가 기업의 보안 문제로 인해 수집이 쉽지가 않았음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 관련 연구 및 논문을 통해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예시 </a:t>
            </a:r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Dataset 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lang="en-US" altLang="ko-KR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(UCI-SECOM, WM-811k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수집함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단순한 측정값으로 보이는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</a:t>
            </a:r>
            <a:r>
              <a:rPr lang="en-US" altLang="ko-KR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et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 하기 위한 데이터의 이해가 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단지 숫자와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통계치가 아닌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어떤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column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뭘 의미하는지에 대해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알게 되었고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이를 통해 시각화까지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연</a:t>
            </a:r>
            <a:r>
              <a:rPr lang="ko-KR" alt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계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endParaRPr lang="en-US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일련의 데이터 분석과정을 통해서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이제까지 배웠던 일련의 과정들을 되돌아보며 복습을 할 수 있었고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 데이터 분석 프로젝트가 어떤 방식으로 진행되는지에 대한 것을 알게 해준 좋은 </a:t>
            </a: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경험이었음</a:t>
            </a: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727416" y="1440541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5"/>
          <p:cNvSpPr txBox="1"/>
          <p:nvPr/>
        </p:nvSpPr>
        <p:spPr>
          <a:xfrm>
            <a:off x="6800533" y="1751197"/>
            <a:ext cx="509710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1930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년대 영국에서 흑백 브라운관(CRT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출시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defTabSz="609630" latinLnBrk="0"/>
            <a:endParaRPr lang="en-US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1998년경 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LCD,PDP 등 디지털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방식의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평판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등장</a:t>
            </a: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2007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 </a:t>
            </a:r>
            <a:r>
              <a:rPr lang="en-US" altLang="ko-KR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대량 양산 성공</a:t>
            </a:r>
            <a:r>
              <a:rPr lang="en-US" altLang="ko-KR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제품 개발</a:t>
            </a: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중요한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요소로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존재</a:t>
            </a: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는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디스플레이 화면을 구성하는 각각의 픽셀의 밝기를 조절 하는 역할로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반도체로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altLang="ko-KR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TFT를 구성하고 있는 반도체 요소들의 </a:t>
            </a:r>
            <a:r>
              <a:rPr lang="en-US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원인과</a:t>
            </a:r>
            <a:r>
              <a:rPr 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종류를 분석하고자 함</a:t>
            </a:r>
            <a:endParaRPr lang="en-US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Picture 4" descr="텔레비전 역사 / TV 디스플레이 용어 : 네이버 블로그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9" y="2305805"/>
            <a:ext cx="6124575" cy="26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2" y="1257410"/>
            <a:ext cx="6425890" cy="5234722"/>
          </a:xfrm>
          <a:prstGeom prst="rect">
            <a:avLst/>
          </a:prstGeom>
        </p:spPr>
      </p:pic>
      <p:sp>
        <p:nvSpPr>
          <p:cNvPr id="86" name="Object 154"/>
          <p:cNvSpPr txBox="1"/>
          <p:nvPr/>
        </p:nvSpPr>
        <p:spPr>
          <a:xfrm>
            <a:off x="635805" y="773340"/>
            <a:ext cx="2268618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34" kern="0" spc="-200" dirty="0" err="1" smtClean="0">
                <a:solidFill>
                  <a:prstClr val="black"/>
                </a:solidFill>
                <a:latin typeface="Cafe24 Ssurround" pitchFamily="34" charset="0"/>
                <a:cs typeface="Cafe24 Ssurround" pitchFamily="34" charset="0"/>
              </a:rPr>
              <a:t>WorkFlow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8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6" y="2014342"/>
            <a:ext cx="9833259" cy="39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그룹 1001"/>
          <p:cNvGrpSpPr/>
          <p:nvPr/>
        </p:nvGrpSpPr>
        <p:grpSpPr>
          <a:xfrm>
            <a:off x="7556433" y="5491792"/>
            <a:ext cx="492415" cy="460499"/>
            <a:chOff x="13883810" y="10156076"/>
            <a:chExt cx="738622" cy="690748"/>
          </a:xfrm>
        </p:grpSpPr>
        <p:pic>
          <p:nvPicPr>
            <p:cNvPr id="9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97" name="그룹 1001"/>
          <p:cNvGrpSpPr/>
          <p:nvPr/>
        </p:nvGrpSpPr>
        <p:grpSpPr>
          <a:xfrm>
            <a:off x="2412007" y="5449941"/>
            <a:ext cx="492415" cy="460499"/>
            <a:chOff x="13883810" y="10156076"/>
            <a:chExt cx="738622" cy="690748"/>
          </a:xfrm>
        </p:grpSpPr>
        <p:pic>
          <p:nvPicPr>
            <p:cNvPr id="9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 rot="1856138">
            <a:off x="-613383" y="5081717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8397452" y="750528"/>
            <a:ext cx="3508348" cy="58351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6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6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5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6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sz="3334" kern="0" spc="-2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명세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99287" y="1612948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89" name="그룹 1001"/>
          <p:cNvGrpSpPr/>
          <p:nvPr/>
        </p:nvGrpSpPr>
        <p:grpSpPr>
          <a:xfrm>
            <a:off x="4544376" y="5712594"/>
            <a:ext cx="492415" cy="460499"/>
            <a:chOff x="13883810" y="10156076"/>
            <a:chExt cx="738622" cy="690748"/>
          </a:xfrm>
        </p:grpSpPr>
        <p:pic>
          <p:nvPicPr>
            <p:cNvPr id="9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92" name="그룹 1001"/>
          <p:cNvGrpSpPr/>
          <p:nvPr/>
        </p:nvGrpSpPr>
        <p:grpSpPr>
          <a:xfrm>
            <a:off x="11185204" y="4906991"/>
            <a:ext cx="492415" cy="460499"/>
            <a:chOff x="13883810" y="10156076"/>
            <a:chExt cx="738622" cy="690748"/>
          </a:xfrm>
        </p:grpSpPr>
        <p:pic>
          <p:nvPicPr>
            <p:cNvPr id="9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1612</Words>
  <Application>Microsoft Office PowerPoint</Application>
  <PresentationFormat>와이드스크린</PresentationFormat>
  <Paragraphs>440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80</cp:revision>
  <dcterms:created xsi:type="dcterms:W3CDTF">2023-05-22T00:49:57Z</dcterms:created>
  <dcterms:modified xsi:type="dcterms:W3CDTF">2023-05-25T07:07:34Z</dcterms:modified>
</cp:coreProperties>
</file>